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63" r:id="rId4"/>
    <p:sldId id="267" r:id="rId5"/>
    <p:sldId id="266" r:id="rId6"/>
    <p:sldId id="264" r:id="rId7"/>
    <p:sldId id="265" r:id="rId8"/>
    <p:sldId id="260" r:id="rId9"/>
    <p:sldId id="261" r:id="rId10"/>
    <p:sldId id="262" r:id="rId11"/>
    <p:sldId id="272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80;&#1085;&#1072;\Downloads\&#1053;&#1086;&#1074;&#1072;&#1103;%20&#1092;&#1086;&#1088;&#1084;&#1072;%20&#1086;&#1074;&#1077;&#1090;&#1099;%2012.03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3;&#1080;&#1085;&#1072;\Downloads\&#1053;&#1086;&#1074;&#1072;&#1103;%20&#1092;&#1086;&#1088;&#1084;&#1072;%20&#1086;&#1074;&#1077;&#1090;&#1099;%2012.03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Разделы,вызвавшие наибольший интерес</a:t>
            </a:r>
          </a:p>
        </c:rich>
      </c:tx>
      <c:layout>
        <c:manualLayout>
          <c:xMode val="edge"/>
          <c:yMode val="edge"/>
          <c:x val="0.13819473143329444"/>
          <c:y val="0"/>
        </c:manualLayout>
      </c:layout>
      <c:overlay val="1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2"/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7B2-4169-8986-461A45E4A3B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2-4169-8986-461A45E4A3B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2-4169-8986-461A45E4A3B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2-4169-8986-461A45E4A3B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2-4169-8986-461A45E4A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'Ответы на форму (1)'!$B$21:$B$24</c:f>
              <c:strCache>
                <c:ptCount val="4"/>
                <c:pt idx="0">
                  <c:v>Читательская грамотность </c:v>
                </c:pt>
                <c:pt idx="1">
                  <c:v>Креативная грамотность </c:v>
                </c:pt>
                <c:pt idx="2">
                  <c:v>Финансовая </c:v>
                </c:pt>
                <c:pt idx="3">
                  <c:v>Математическая</c:v>
                </c:pt>
              </c:strCache>
            </c:strRef>
          </c:cat>
          <c:val>
            <c:numRef>
              <c:f>'Ответы на форму (1)'!$C$21:$C$24</c:f>
              <c:numCache>
                <c:formatCode>0%</c:formatCode>
                <c:ptCount val="4"/>
                <c:pt idx="0">
                  <c:v>0.71</c:v>
                </c:pt>
                <c:pt idx="1">
                  <c:v>0.14000000000000001</c:v>
                </c:pt>
                <c:pt idx="2">
                  <c:v>7.0000000000000007E-2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B2-4169-8986-461A45E4A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86746431564469"/>
          <c:y val="0.22878992576230356"/>
          <c:w val="0.34613253568435531"/>
          <c:h val="0.5424199342684608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учреждений к внедрению продукта  </a:t>
            </a:r>
          </a:p>
        </c:rich>
      </c:tx>
      <c:layout>
        <c:manualLayout>
          <c:xMode val="edge"/>
          <c:yMode val="edge"/>
          <c:x val="0.13274089660417288"/>
          <c:y val="2.0492973746907648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60C-4E86-879F-7671DEBD723C}"/>
              </c:ext>
            </c:extLst>
          </c:dPt>
          <c:cat>
            <c:strRef>
              <c:f>'Ответы на форму (1)'!$I$23:$I$24</c:f>
              <c:strCache>
                <c:ptCount val="2"/>
                <c:pt idx="0">
                  <c:v>Да, готовы внедрять</c:v>
                </c:pt>
                <c:pt idx="1">
                  <c:v>Нет, не готовы</c:v>
                </c:pt>
              </c:strCache>
            </c:strRef>
          </c:cat>
          <c:val>
            <c:numRef>
              <c:f>'Ответы на форму (1)'!$J$23:$J$24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C-4E86-879F-7671DEBD7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59296"/>
        <c:axId val="67192704"/>
        <c:axId val="0"/>
      </c:bar3DChart>
      <c:catAx>
        <c:axId val="6635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192704"/>
        <c:crosses val="autoZero"/>
        <c:auto val="1"/>
        <c:lblAlgn val="ctr"/>
        <c:lblOffset val="100"/>
        <c:noMultiLvlLbl val="0"/>
      </c:catAx>
      <c:valAx>
        <c:axId val="67192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359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99836B-73EE-3B45-BEBD-C76EEC44F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39AC51-3BC3-6B46-AB60-6ED3990F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A9497-499C-7342-AAEA-1C15CA36C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9B309-3978-0741-B366-13AED902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1224-29A3-9A45-A032-664210E2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2335D-7D67-7B47-8FF6-8E989F45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054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3D35-EA99-934A-9CD2-7C55A9E0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FE111-75AD-5346-AAA4-2C79C7BD4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40B6A-4FBB-F14A-9FFB-54421DE8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0EC-D042-1D4E-9660-1CF10C59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C6680-25DD-944C-B692-F454F65C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131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38E94-668F-E641-AA5E-8BD65A923C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ED557-F93F-0A42-BE71-67B5672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F7C82-6EB4-E344-9F9B-9C0AD950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18469-D42D-7440-9351-1E8C92FD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ECA27-BEF6-4D4E-9040-6576E702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55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0445-D09B-2E40-9403-D20356CA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2361-737E-C74B-9BE1-6F6D37CCC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C5642-196D-EA41-B24F-924C4440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D785-CBCB-BC46-BE49-1D2DD7FE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3E2D-65DE-D34F-A6FA-B1BED0E9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3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CA99-04D9-ED41-BFF0-EC34757D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E38E-32B7-BC43-B6C5-D88447CB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D263-FC64-CB41-8350-3785DBFE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2B1D5-4088-C640-9379-718599B9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FB40C-2598-6044-93C0-24491F8F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282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80F6-C992-174C-A940-7A60A2B2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274E-07E0-3744-85AB-5B67DD8D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A3E5-13F1-9A4F-99E6-45B8AE023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44CEB-A30F-EA49-B7E7-7AB889A7E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E322-049E-F349-B427-689C677B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C3B8C-DF7B-EC40-B66C-3203E012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76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6FC3-1B22-F249-8B27-A3ABDA4C1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CFF6-B778-CD47-A499-5F88D7F1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8C759-CEEC-2B47-AA64-999F6AB6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1C69A-0884-1444-A9BA-C36D869AB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9807D-F39A-144F-ACC4-06ABA06C3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F7C126-E549-5B45-8214-9E767CAE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576072-A54B-2949-8F25-8958DDB2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4D32C-A841-214F-B55E-DBE8550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793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234E-F576-4544-A903-60F92840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CEDAF-8E3E-A24F-87D7-84457A8D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7133B-CA9E-6044-8015-9198338D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C1373-8AF5-7F40-859B-8AB27C3A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29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B1116-B575-B541-94EA-0A814220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FD418-1599-4443-8D01-3E41CA8E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AC8F-FD7D-0849-9CDB-3049A16C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1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6F872-578E-B94E-945E-D7841E389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7E33-7ED5-F548-B3EB-CB3707999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DDE3F-0BA4-F848-8CC7-5C55D13DF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5388B-A708-7B45-B41C-72484F91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B082A-8639-544D-99CD-A8D4FEC4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59179-B299-0D4A-9669-122A9FBD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51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3007-2670-FD47-9636-ED40E82E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FAA1A-A82F-274D-B987-2BFA2463E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44E6B-6763-B045-A63C-DE66C5347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EA120-FB77-474A-BC1A-F52AE85E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0FC39-55CC-154E-BB85-79445B22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AFAA-A1D8-F74B-851D-3E4BEC32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5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8CA8B9-E155-D34C-9512-A3A39F26A3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6F3E0-244C-754D-8101-6F0DB95B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670" y="365125"/>
            <a:ext cx="970313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F3CB-87AF-7347-8C73-1247869B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F137-F0D3-144E-BB30-3068A092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9948-D03B-3249-A3D0-ADA29924582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9B210-344B-6540-BEB4-BB098F696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DC993-87D6-F945-B15F-9E1A181F6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FCA4E-3348-BE44-9D72-513848FC9FC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35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8347-F871-FE48-BB32-88438C84A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7852"/>
            <a:ext cx="9144000" cy="734699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и моя семья. 4 класс»</a:t>
            </a:r>
            <a:endParaRPr lang="x-none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BE4CC-FC9D-3A40-AD17-7B0CA79C5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755" y="3631474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заданий по функциональной грамотности</a:t>
            </a:r>
            <a:endParaRPr lang="x-none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337805" y="1505799"/>
            <a:ext cx="547476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средняя общеобразовательная школа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464 Пушкинского района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Санкт-Петербурга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0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Сложности при использовании продукта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пути их решения</a:t>
            </a:r>
            <a:endParaRPr lang="x-none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032000" y="1625600"/>
          <a:ext cx="8128000" cy="3017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Риски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Недостаточная методическая подготовка педагогического коллектива, отсутствие профессиональной компетенции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мастер-класса, направление на курсы повышения квалификации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Отсутствие материальной и технической возможности тиражировать сборник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Решение данной проблемы каждая образовательная организация находит самостоятельно.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1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887" y="2764376"/>
            <a:ext cx="9703130" cy="7794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x-none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9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3BBA-8A9A-4D35-838E-BB818416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1043A-93AF-457A-BBA0-1CBD301B4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пособия: содействие обеспечению реализации программы НОО, а именно формирование функциональной грамотности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помощь в развитии способности решать учебные задачи и жизненные проблемные ситуации, овладевать ключевыми компетенциями, составляющими основу готовности к успешному взаимодействию с миром и дальнейшему образованию.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9B648-F6A4-472A-A018-6A373B8A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402" y="1512125"/>
            <a:ext cx="658425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zli_A4_Lico_Curv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3752" r="3984" b="8225"/>
          <a:stretch>
            <a:fillRect/>
          </a:stretch>
        </p:blipFill>
        <p:spPr>
          <a:xfrm>
            <a:off x="6870700" y="1325949"/>
            <a:ext cx="4114800" cy="4400627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36600" y="1654948"/>
            <a:ext cx="541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Учимся работать с информацией ( развитие читательской грамотности)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Развиваем естественнонаучную грамотность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Развиваем математическую грамотность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Развиваем финансовую грамотность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Применяем знания в жизненных ситуациях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568355"/>
            <a:ext cx="450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Разделы сборника: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0800" y="245189"/>
            <a:ext cx="421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Разделы рабочей программы: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рабочей тетради: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Вступительное слово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Задания разного уровня сложности, </a:t>
            </a:r>
          </a:p>
          <a:p>
            <a:pP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распределенные по модулям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Задания входной диагностики по каждому модулю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Критерии для самооценки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Ответы на задания модуля математической и финансовой грамотности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Итоговую диагностику по окончанию изучения курса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Ссылки на информационные ресурсы, использованные при создании сборника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670" y="156754"/>
            <a:ext cx="9703130" cy="7794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Аналоги представленного продукта</a:t>
            </a:r>
          </a:p>
        </p:txBody>
      </p:sp>
      <p:pic>
        <p:nvPicPr>
          <p:cNvPr id="1026" name="Picture 2" descr="https://fsd.multiurok.ru/html/2021/11/07/s_61881aadca732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430" y="1074551"/>
            <a:ext cx="2410765" cy="34956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2410" y="4444664"/>
            <a:ext cx="4140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финансовую грамотность : рабочая тетрадь 3 для начальной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 / [Е.Л. Рутковская, А.В.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Половникова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А.А. Козлова и др.] ; под общ. ред. Е.Л. Рутковской. – Москва: Издательство «Интеллект-Центр», 2020 –28 с.</a:t>
            </a:r>
          </a:p>
        </p:txBody>
      </p:sp>
      <p:sp>
        <p:nvSpPr>
          <p:cNvPr id="1028" name="AutoShape 4" descr="https://cdn1.ozone.ru/s3/multimedia-6/64243558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dn1.ozone.ru/s3/multimedia-6/64243558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Буряк М.В., Щейкина С.А. Функциональная грамотность 4 класс Тренажер для школьников (Планета) | Буряк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uchebnikishkolarossii.ru/image/cache/catalog/products/funkcionalnaya-gramotnost-4-klass-trenazher-dlya-shkolnikov-buryak-shejkina-1200x630.jpg"/>
          <p:cNvPicPr>
            <a:picLocks noChangeAspect="1" noChangeArrowheads="1"/>
          </p:cNvPicPr>
          <p:nvPr/>
        </p:nvPicPr>
        <p:blipFill>
          <a:blip r:embed="rId3"/>
          <a:srcRect l="30296" r="30047"/>
          <a:stretch>
            <a:fillRect/>
          </a:stretch>
        </p:blipFill>
        <p:spPr bwMode="auto">
          <a:xfrm>
            <a:off x="7145382" y="1074551"/>
            <a:ext cx="2545696" cy="33701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10251" y="4284617"/>
            <a:ext cx="32657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Буряк М.В.,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Щейкина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С.А. Функциональная грамотность 4 класс Тренажер для школьников - Москва    : Издательство «Планета» , 2022  - 116с.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539" y="365125"/>
            <a:ext cx="9703130" cy="7794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проведенной апробации: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15539" y="1489167"/>
          <a:ext cx="9413570" cy="495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00" y="365125"/>
            <a:ext cx="8902700" cy="498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проведенной апробации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67096" y="1449977"/>
          <a:ext cx="10086703" cy="4726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78" y="365125"/>
            <a:ext cx="10084130" cy="7794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внедрения инновационного продукта</a:t>
            </a:r>
            <a:endParaRPr lang="x-none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7344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3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4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2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1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sp>
        <p:nvSpPr>
          <p:cNvPr id="29" name="矩形 44">
            <a:extLst>
              <a:ext uri="{FF2B5EF4-FFF2-40B4-BE49-F238E27FC236}">
                <a16:creationId xmlns:a16="http://schemas.microsoft.com/office/drawing/2014/main" id="{5F473D60-3840-964A-AE77-4B3A3E9A8C54}"/>
              </a:ext>
            </a:extLst>
          </p:cNvPr>
          <p:cNvSpPr/>
          <p:nvPr/>
        </p:nvSpPr>
        <p:spPr>
          <a:xfrm>
            <a:off x="2763572" y="2676705"/>
            <a:ext cx="2241974" cy="3805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3701" y="2647146"/>
            <a:ext cx="479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семинаров и мастер-классов по работе с пособием командой разработчиков продукта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05690" y="3374048"/>
            <a:ext cx="4868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Тиражирование сборника в виде печатного издания или по средствам электронных ресурсов через педагогические сообщества ( в частности Санкт-Петербургскую мастерскую педагогических инноваций)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564" y="4310243"/>
            <a:ext cx="4446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CN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Организация сопровождения и информационной поддержки школ, которые приняли решение использовать в работе данное пособие 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36" name="Shape 35">
            <a:extLst>
              <a:ext uri="{FF2B5EF4-FFF2-40B4-BE49-F238E27FC236}">
                <a16:creationId xmlns:a16="http://schemas.microsoft.com/office/drawing/2014/main" id="{E6D6344C-31DC-3946-8046-46F889444BA7}"/>
              </a:ext>
            </a:extLst>
          </p:cNvPr>
          <p:cNvSpPr/>
          <p:nvPr/>
        </p:nvSpPr>
        <p:spPr>
          <a:xfrm rot="4771220" flipH="1">
            <a:off x="5464180" y="4915574"/>
            <a:ext cx="1423828" cy="142397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2BAE6471-CFF3-B945-8CF5-5C02EB1795E7}"/>
              </a:ext>
            </a:extLst>
          </p:cNvPr>
          <p:cNvSpPr/>
          <p:nvPr/>
        </p:nvSpPr>
        <p:spPr>
          <a:xfrm>
            <a:off x="6032409" y="5510572"/>
            <a:ext cx="476937" cy="4769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noProof="0" dirty="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5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5692" y="5510572"/>
            <a:ext cx="414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результатов внедрения продуктов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5690" y="1372736"/>
            <a:ext cx="4711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компетенции педагогических работников образовательного учреждения и ознакомление с требованиями и особенностями формирования функциональной грамотности, критериями оценивания, требованиями ФГОС НОО.</a:t>
            </a:r>
          </a:p>
        </p:txBody>
      </p:sp>
    </p:spTree>
    <p:extLst>
      <p:ext uri="{BB962C8B-B14F-4D97-AF65-F5344CB8AC3E}">
        <p14:creationId xmlns:p14="http://schemas.microsoft.com/office/powerpoint/2010/main" val="21196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внедрения инновационного продукта</a:t>
            </a:r>
            <a:endParaRPr lang="x-none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575529"/>
              </p:ext>
            </p:extLst>
          </p:nvPr>
        </p:nvGraphicFramePr>
        <p:xfrm>
          <a:off x="1879600" y="1447800"/>
          <a:ext cx="8763000" cy="4408131"/>
        </p:xfrm>
        <a:graphic>
          <a:graphicData uri="http://schemas.openxmlformats.org/drawingml/2006/table">
            <a:tbl>
              <a:tblPr/>
              <a:tblGrid>
                <a:gridCol w="207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405">
                <a:tc>
                  <a:txBody>
                    <a:bodyPr/>
                    <a:lstStyle/>
                    <a:p>
                      <a:pPr marL="80645" indent="-635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0645" indent="-635">
                        <a:lnSpc>
                          <a:spcPct val="9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</a:t>
                      </a:r>
                      <a:r>
                        <a:rPr lang="ru-RU" sz="1400" spc="-28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6002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Работая</a:t>
                      </a:r>
                      <a:r>
                        <a:rPr lang="ru-RU" sz="1400" spc="2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spc="-3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учебным 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пособием,</a:t>
                      </a:r>
                      <a:r>
                        <a:rPr lang="ru-RU" sz="1400" spc="5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обучающиеся</a:t>
                      </a:r>
                      <a:r>
                        <a:rPr lang="ru-RU" sz="1400" spc="1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научатся:</a:t>
                      </a:r>
                    </a:p>
                    <a:p>
                      <a:pPr marL="15557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выявлять</a:t>
                      </a:r>
                      <a:r>
                        <a:rPr lang="ru-RU" sz="14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существенные</a:t>
                      </a:r>
                      <a:r>
                        <a:rPr lang="ru-RU" sz="1400" spc="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признаки явлений,</a:t>
                      </a:r>
                      <a:r>
                        <a:rPr lang="ru-RU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объектов;</a:t>
                      </a:r>
                    </a:p>
                    <a:p>
                      <a:pPr marL="130175" indent="-50800">
                        <a:lnSpc>
                          <a:spcPct val="96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</a:t>
                      </a:r>
                      <a:r>
                        <a:rPr lang="ru-RU" sz="1400" spc="-4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учетом</a:t>
                      </a:r>
                      <a:r>
                        <a:rPr lang="ru-RU" sz="1400" spc="-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предложенной</a:t>
                      </a:r>
                      <a:r>
                        <a:rPr lang="ru-RU" sz="1400" spc="8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  <a:r>
                        <a:rPr lang="ru-RU" sz="1400" spc="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выявлять</a:t>
                      </a:r>
                      <a:r>
                        <a:rPr lang="ru-RU" sz="1400" spc="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противоречия</a:t>
                      </a:r>
                      <a:r>
                        <a:rPr lang="ru-RU" sz="1400" spc="5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400" spc="-28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закономерности;</a:t>
                      </a:r>
                    </a:p>
                    <a:p>
                      <a:pPr marL="7937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-выявлять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дефициты</a:t>
                      </a:r>
                      <a:r>
                        <a:rPr lang="ru-RU" sz="1400" spc="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информации,</a:t>
                      </a:r>
                      <a:r>
                        <a:rPr lang="ru-RU" sz="1400" spc="7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данных;</a:t>
                      </a:r>
                    </a:p>
                    <a:p>
                      <a:pPr marL="7937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-выявлять</a:t>
                      </a:r>
                      <a:r>
                        <a:rPr lang="ru-RU" sz="1400" spc="16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причинно</a:t>
                      </a:r>
                      <a:r>
                        <a:rPr lang="ru-RU" sz="1400" spc="1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—</a:t>
                      </a:r>
                      <a:r>
                        <a:rPr lang="ru-RU" sz="1400" spc="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следственные</a:t>
                      </a:r>
                      <a:r>
                        <a:rPr lang="ru-RU" sz="1400" spc="20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связи;</a:t>
                      </a:r>
                    </a:p>
                    <a:p>
                      <a:pPr marL="7937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-выбирать способ</a:t>
                      </a:r>
                      <a:r>
                        <a:rPr lang="ru-RU" sz="1400" spc="4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решения</a:t>
                      </a:r>
                      <a:r>
                        <a:rPr lang="ru-RU" sz="14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поставленных</a:t>
                      </a:r>
                      <a:r>
                        <a:rPr lang="ru-RU" sz="1400" spc="9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задач;</a:t>
                      </a:r>
                    </a:p>
                    <a:p>
                      <a:pPr marL="7937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-самостоятельно</a:t>
                      </a:r>
                      <a:r>
                        <a:rPr lang="ru-RU" sz="14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проводить</a:t>
                      </a:r>
                      <a:r>
                        <a:rPr lang="ru-RU" sz="1400" spc="8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опьыты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эксперимент;</a:t>
                      </a:r>
                    </a:p>
                    <a:p>
                      <a:pPr marL="125095" indent="-45720">
                        <a:lnSpc>
                          <a:spcPct val="9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-выбирать, анализировать, систематизировать поступающую</a:t>
                      </a:r>
                      <a:r>
                        <a:rPr lang="ru-RU" sz="1400" spc="-28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информацию;</a:t>
                      </a:r>
                    </a:p>
                    <a:p>
                      <a:pPr marL="7683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-письменно</a:t>
                      </a:r>
                      <a:r>
                        <a:rPr lang="ru-RU" sz="1400" spc="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выражать</a:t>
                      </a:r>
                      <a:r>
                        <a:rPr lang="ru-RU" sz="1400" spc="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свою</a:t>
                      </a:r>
                      <a:r>
                        <a:rPr lang="ru-RU" sz="1400" spc="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точку</a:t>
                      </a:r>
                      <a:r>
                        <a:rPr lang="ru-RU" sz="1400" spc="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зрения;</a:t>
                      </a:r>
                    </a:p>
                    <a:p>
                      <a:pPr marL="76835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-планировать</a:t>
                      </a:r>
                      <a:r>
                        <a:rPr lang="ru-RU" sz="1400" spc="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организацию</a:t>
                      </a:r>
                      <a:r>
                        <a:rPr lang="ru-RU" sz="1400" spc="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совместной</a:t>
                      </a:r>
                      <a:r>
                        <a:rPr lang="ru-RU" sz="1400" spc="9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работы,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действий;</a:t>
                      </a:r>
                    </a:p>
                    <a:p>
                      <a:pPr marL="76835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-выявлять</a:t>
                      </a:r>
                      <a:r>
                        <a:rPr lang="ru-RU" sz="1400" spc="4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проблемы</a:t>
                      </a:r>
                      <a:r>
                        <a:rPr lang="ru-RU" sz="14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</a:t>
                      </a:r>
                      <a:r>
                        <a:rPr lang="ru-RU" sz="1400" spc="-3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решения</a:t>
                      </a:r>
                      <a:r>
                        <a:rPr lang="ru-RU" sz="1400" spc="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жизненных</a:t>
                      </a:r>
                      <a:r>
                        <a:rPr lang="ru-RU" sz="1400" spc="4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ситуаций.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69">
                <a:tc>
                  <a:txBody>
                    <a:bodyPr/>
                    <a:lstStyle/>
                    <a:p>
                      <a:pPr marL="774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7470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Педагогические</a:t>
                      </a:r>
                    </a:p>
                    <a:p>
                      <a:pPr marL="7810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366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-повышение</a:t>
                      </a:r>
                      <a:r>
                        <a:rPr lang="ru-RU" sz="1400" spc="2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эффективности</a:t>
                      </a:r>
                      <a:r>
                        <a:rPr lang="ru-RU" sz="1400" spc="2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работы;</a:t>
                      </a:r>
                    </a:p>
                    <a:p>
                      <a:pPr marL="7366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-расширение</a:t>
                      </a:r>
                      <a:r>
                        <a:rPr lang="ru-RU" sz="14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методического</a:t>
                      </a:r>
                      <a:r>
                        <a:rPr lang="ru-RU" sz="1400" spc="5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потенциала.</a:t>
                      </a:r>
                    </a:p>
                    <a:p>
                      <a:pPr marL="7366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926">
                <a:tc>
                  <a:txBody>
                    <a:bodyPr/>
                    <a:lstStyle/>
                    <a:p>
                      <a:pPr marL="7112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1120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Социальные</a:t>
                      </a:r>
                    </a:p>
                    <a:p>
                      <a:pPr marL="7175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 marR="62865" indent="-317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7470" marR="62865" indent="-317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Образовательные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организации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могут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использовать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своей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работе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рабочую программу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«Я и моя семья» и инновационный продукт 2023</a:t>
                      </a:r>
                      <a:r>
                        <a:rPr lang="ru-RU" sz="14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  <a:r>
                        <a:rPr lang="ru-RU" sz="1400" spc="1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r>
                        <a:rPr lang="ru-RU" sz="1400" spc="14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</a:t>
                      </a:r>
                      <a:r>
                        <a:rPr lang="ru-RU" sz="1400" spc="16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«Сборник</a:t>
                      </a:r>
                      <a:r>
                        <a:rPr lang="ru-RU" sz="1400" spc="17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заданий</a:t>
                      </a:r>
                      <a:r>
                        <a:rPr lang="ru-RU" sz="1400" spc="18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ru-RU" sz="1400" spc="12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функциональной</a:t>
                      </a:r>
                      <a:r>
                        <a:rPr lang="ru-RU" sz="1400" spc="13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грамотности</a:t>
                      </a:r>
                      <a:r>
                        <a:rPr lang="ru-RU" sz="1400" spc="26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«Я</a:t>
                      </a:r>
                      <a:r>
                        <a:rPr lang="ru-RU" sz="1400" spc="14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моя</a:t>
                      </a:r>
                      <a:r>
                        <a:rPr lang="ru-RU" sz="14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семья.</a:t>
                      </a:r>
                      <a:r>
                        <a:rPr lang="ru-RU" sz="1400" spc="2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4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92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ACF"/>
      </a:accent1>
      <a:accent2>
        <a:srgbClr val="FE454A"/>
      </a:accent2>
      <a:accent3>
        <a:srgbClr val="A5A5A5"/>
      </a:accent3>
      <a:accent4>
        <a:srgbClr val="FFC200"/>
      </a:accent4>
      <a:accent5>
        <a:srgbClr val="907BF1"/>
      </a:accent5>
      <a:accent6>
        <a:srgbClr val="008B85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557</Words>
  <Application>Microsoft Office PowerPoint</Application>
  <PresentationFormat>Широкоэкранный</PresentationFormat>
  <Paragraphs>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inpin heiti</vt:lpstr>
      <vt:lpstr>Times New Roman</vt:lpstr>
      <vt:lpstr>Wingdings</vt:lpstr>
      <vt:lpstr>Office Theme</vt:lpstr>
      <vt:lpstr>«Я и моя семья. 4 класс»</vt:lpstr>
      <vt:lpstr>Цели и задачи</vt:lpstr>
      <vt:lpstr>Презентация PowerPoint</vt:lpstr>
      <vt:lpstr>Содержание рабочей тетради:</vt:lpstr>
      <vt:lpstr>Аналоги представленного продукта</vt:lpstr>
      <vt:lpstr>Результаты проведенной апробации: </vt:lpstr>
      <vt:lpstr>Результаты проведенной апробации</vt:lpstr>
      <vt:lpstr>Программа внедрения инновационного продукта</vt:lpstr>
      <vt:lpstr>Предполагаемые результаты внедрения инновационного продукта</vt:lpstr>
      <vt:lpstr>Сложности при использовании продукта  и пути их решения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Наталья Антипова</cp:lastModifiedBy>
  <cp:revision>6</cp:revision>
  <dcterms:created xsi:type="dcterms:W3CDTF">2023-02-12T09:25:47Z</dcterms:created>
  <dcterms:modified xsi:type="dcterms:W3CDTF">2023-04-05T06:48:49Z</dcterms:modified>
</cp:coreProperties>
</file>